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43500" cx="9144000"/>
  <p:notesSz cx="6858000" cy="9144000"/>
  <p:embeddedFontLst>
    <p:embeddedFont>
      <p:font typeface="Halant"/>
      <p:bold r:id="rId17"/>
    </p:embeddedFont>
    <p:embeddedFont>
      <p:font typeface="Inter"/>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Inter-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Halant-bold.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Inter-bold.fntdata"/><Relationship Id="rId6" Type="http://schemas.openxmlformats.org/officeDocument/2006/relationships/slide" Target="slides/slide1.xml"/><Relationship Id="rId18" Type="http://schemas.openxmlformats.org/officeDocument/2006/relationships/font" Target="fonts/Inter-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2333f87160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32333f87160_0_18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32b63fcd700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g32b63fcd700_0_7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32b63fcd70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g32b63fcd700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32333f87160_0_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g32333f87160_0_3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32333f87160_0_5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g32333f87160_0_5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275db81c9e_1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g3275db81c9e_1_19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2b63fcd700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g32b63fcd700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2333f87160_0_6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32333f87160_0_6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2333f87160_0_6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g32333f87160_0_6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2333f87160_0_6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g32333f87160_0_60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2b63fcd700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g32b63fcd700_0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hyperlink" Target="http://www.armeniangenocidemuseum.org/" TargetMode="External"/><Relationship Id="rId4" Type="http://schemas.openxmlformats.org/officeDocument/2006/relationships/hyperlink" Target="https://encyclopedia.ushmm.org/content/en/article/the-armenian-genocide-1915-16-overview" TargetMode="External"/><Relationship Id="rId5" Type="http://schemas.openxmlformats.org/officeDocument/2006/relationships/hyperlink" Target="https://cla.umn.edu/chgs/holocaust-genocide-education/resource-guides/armenia" TargetMode="External"/><Relationship Id="rId6"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8.png"/><Relationship Id="rId5" Type="http://schemas.openxmlformats.org/officeDocument/2006/relationships/hyperlink" Target="https://en.wikipedia.org/wiki/Ki%C4%9F%C4%B1"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5" name="Google Shape;55;p13"/>
          <p:cNvGrpSpPr/>
          <p:nvPr/>
        </p:nvGrpSpPr>
        <p:grpSpPr>
          <a:xfrm>
            <a:off x="-127008" y="4615004"/>
            <a:ext cx="9398022" cy="468724"/>
            <a:chOff x="204" y="0"/>
            <a:chExt cx="25061391" cy="1249931"/>
          </a:xfrm>
        </p:grpSpPr>
        <p:grpSp>
          <p:nvGrpSpPr>
            <p:cNvPr id="56" name="Google Shape;56;p13"/>
            <p:cNvGrpSpPr/>
            <p:nvPr/>
          </p:nvGrpSpPr>
          <p:grpSpPr>
            <a:xfrm rot="5400000">
              <a:off x="12002369" y="-11663474"/>
              <a:ext cx="1249931" cy="24576878"/>
              <a:chOff x="0" y="-38100"/>
              <a:chExt cx="246900" cy="4854692"/>
            </a:xfrm>
          </p:grpSpPr>
          <p:sp>
            <p:nvSpPr>
              <p:cNvPr id="57" name="Google Shape;57;p1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8" name="Google Shape;58;p1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9" name="Google Shape;59;p1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0" name="Google Shape;60;p1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1" name="Google Shape;61;p1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62" name="Google Shape;62;p13"/>
          <p:cNvSpPr txBox="1"/>
          <p:nvPr/>
        </p:nvSpPr>
        <p:spPr>
          <a:xfrm>
            <a:off x="1276953" y="1609163"/>
            <a:ext cx="6590100" cy="1600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RESEARCH MATERIALS:</a:t>
            </a:r>
            <a:endParaRPr b="1" sz="42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ARMENIAN GENOCIDE</a:t>
            </a:r>
            <a:endParaRPr b="1" sz="4200">
              <a:solidFill>
                <a:srgbClr val="231F20"/>
              </a:solidFill>
              <a:latin typeface="Halant"/>
              <a:ea typeface="Halant"/>
              <a:cs typeface="Halant"/>
              <a:sym typeface="Halant"/>
            </a:endParaRPr>
          </a:p>
          <a:p>
            <a:pPr indent="0" lvl="0" marL="0" marR="0" rtl="0" algn="ctr">
              <a:lnSpc>
                <a:spcPct val="140004"/>
              </a:lnSpc>
              <a:spcBef>
                <a:spcPts val="0"/>
              </a:spcBef>
              <a:spcAft>
                <a:spcPts val="0"/>
              </a:spcAft>
              <a:buNone/>
            </a:pPr>
            <a:r>
              <a:rPr i="1" lang="en" sz="2000">
                <a:solidFill>
                  <a:srgbClr val="231F20"/>
                </a:solidFill>
                <a:latin typeface="Halant"/>
                <a:ea typeface="Halant"/>
                <a:cs typeface="Halant"/>
                <a:sym typeface="Halant"/>
              </a:rPr>
              <a:t>Ottoman Empire, 1915-1923</a:t>
            </a:r>
            <a:endParaRPr i="1" sz="2000">
              <a:solidFill>
                <a:srgbClr val="231F20"/>
              </a:solidFill>
              <a:latin typeface="Halant"/>
              <a:ea typeface="Halant"/>
              <a:cs typeface="Halant"/>
              <a:sym typeface="Halant"/>
            </a:endParaRPr>
          </a:p>
        </p:txBody>
      </p:sp>
      <p:sp>
        <p:nvSpPr>
          <p:cNvPr id="63" name="Google Shape;63;p1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2"/>
          <p:cNvSpPr txBox="1"/>
          <p:nvPr/>
        </p:nvSpPr>
        <p:spPr>
          <a:xfrm>
            <a:off x="362276" y="1143200"/>
            <a:ext cx="4576500" cy="3201600"/>
          </a:xfrm>
          <a:prstGeom prst="rect">
            <a:avLst/>
          </a:prstGeom>
          <a:noFill/>
          <a:ln>
            <a:noFill/>
          </a:ln>
        </p:spPr>
        <p:txBody>
          <a:bodyPr anchorCtr="0" anchor="t" bIns="0" lIns="0" spcFirstLastPara="1" rIns="0" wrap="square" tIns="0">
            <a:spAutoFit/>
          </a:bodyPr>
          <a:lstStyle/>
          <a:p>
            <a:pPr indent="-330200" lvl="0" marL="457200" marR="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Turkey denies the events of this time were a genocide to this day.</a:t>
            </a:r>
            <a:endParaRPr sz="1600">
              <a:solidFill>
                <a:schemeClr val="dk1"/>
              </a:solidFill>
              <a:latin typeface="Inter"/>
              <a:ea typeface="Inter"/>
              <a:cs typeface="Inter"/>
              <a:sym typeface="Inter"/>
            </a:endParaRPr>
          </a:p>
          <a:p>
            <a:pPr indent="-330200" lvl="0" marL="457200" marR="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Igdir Massacre Monument and Museum</a:t>
            </a:r>
            <a:endParaRPr sz="1600">
              <a:solidFill>
                <a:schemeClr val="dk1"/>
              </a:solidFill>
              <a:latin typeface="Inter"/>
              <a:ea typeface="Inter"/>
              <a:cs typeface="Inter"/>
              <a:sym typeface="Inter"/>
            </a:endParaRPr>
          </a:p>
          <a:p>
            <a:pPr indent="-330200" lvl="1" marL="914400" marR="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Purpose is to honor Turkish victims of massacres committed by Armenians</a:t>
            </a:r>
            <a:endParaRPr sz="1600">
              <a:solidFill>
                <a:schemeClr val="dk1"/>
              </a:solidFill>
              <a:latin typeface="Inter"/>
              <a:ea typeface="Inter"/>
              <a:cs typeface="Inter"/>
              <a:sym typeface="Inter"/>
            </a:endParaRPr>
          </a:p>
          <a:p>
            <a:pPr indent="-330200" lvl="1" marL="914400" marR="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Promotes a false narrative that Armenians targeted and killed Turks</a:t>
            </a:r>
            <a:endParaRPr sz="1600">
              <a:solidFill>
                <a:schemeClr val="dk1"/>
              </a:solidFill>
              <a:latin typeface="Inter"/>
              <a:ea typeface="Inter"/>
              <a:cs typeface="Inter"/>
              <a:sym typeface="Inter"/>
            </a:endParaRPr>
          </a:p>
          <a:p>
            <a:pPr indent="-330200" lvl="0" marL="457200" marR="0" rtl="0" algn="l">
              <a:lnSpc>
                <a:spcPct val="100000"/>
              </a:lnSpc>
              <a:spcBef>
                <a:spcPts val="0"/>
              </a:spcBef>
              <a:spcAft>
                <a:spcPts val="0"/>
              </a:spcAft>
              <a:buClr>
                <a:schemeClr val="dk1"/>
              </a:buClr>
              <a:buSzPts val="1600"/>
              <a:buFont typeface="Inter"/>
              <a:buChar char="●"/>
            </a:pPr>
            <a:r>
              <a:rPr lang="en" sz="1600">
                <a:solidFill>
                  <a:schemeClr val="dk1"/>
                </a:solidFill>
                <a:highlight>
                  <a:srgbClr val="FFFFFF"/>
                </a:highlight>
                <a:latin typeface="Inter"/>
                <a:ea typeface="Inter"/>
                <a:cs typeface="Inter"/>
                <a:sym typeface="Inter"/>
              </a:rPr>
              <a:t>French journalists Laure Marchand and Guillaume Perrier call the monument "the ultimate caricature of the Turkish government's policy of denying the 1915 genocide by rewriting history and transforming victims into guilty parties".</a:t>
            </a:r>
            <a:endParaRPr sz="1600">
              <a:solidFill>
                <a:schemeClr val="dk1"/>
              </a:solidFill>
              <a:latin typeface="Inter"/>
              <a:ea typeface="Inter"/>
              <a:cs typeface="Inter"/>
              <a:sym typeface="Inter"/>
            </a:endParaRPr>
          </a:p>
        </p:txBody>
      </p:sp>
      <p:sp>
        <p:nvSpPr>
          <p:cNvPr id="234" name="Google Shape;234;p2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5" name="Google Shape;235;p22"/>
          <p:cNvGrpSpPr/>
          <p:nvPr/>
        </p:nvGrpSpPr>
        <p:grpSpPr>
          <a:xfrm>
            <a:off x="-127008" y="4615004"/>
            <a:ext cx="9398022" cy="468724"/>
            <a:chOff x="204" y="0"/>
            <a:chExt cx="25061391" cy="1249931"/>
          </a:xfrm>
        </p:grpSpPr>
        <p:grpSp>
          <p:nvGrpSpPr>
            <p:cNvPr id="236" name="Google Shape;236;p22"/>
            <p:cNvGrpSpPr/>
            <p:nvPr/>
          </p:nvGrpSpPr>
          <p:grpSpPr>
            <a:xfrm rot="5400000">
              <a:off x="12002369" y="-11663474"/>
              <a:ext cx="1249931" cy="24576878"/>
              <a:chOff x="0" y="-38100"/>
              <a:chExt cx="246900" cy="4854692"/>
            </a:xfrm>
          </p:grpSpPr>
          <p:sp>
            <p:nvSpPr>
              <p:cNvPr id="237" name="Google Shape;237;p2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8" name="Google Shape;238;p2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9" name="Google Shape;239;p2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40" name="Google Shape;240;p2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41" name="Google Shape;241;p2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42" name="Google Shape;242;p22"/>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DENIAL</a:t>
            </a:r>
            <a:endParaRPr sz="700"/>
          </a:p>
        </p:txBody>
      </p:sp>
      <p:grpSp>
        <p:nvGrpSpPr>
          <p:cNvPr id="243" name="Google Shape;243;p22"/>
          <p:cNvGrpSpPr/>
          <p:nvPr/>
        </p:nvGrpSpPr>
        <p:grpSpPr>
          <a:xfrm>
            <a:off x="7929578" y="-49020"/>
            <a:ext cx="781313" cy="885635"/>
            <a:chOff x="0" y="-130721"/>
            <a:chExt cx="2083500" cy="2361695"/>
          </a:xfrm>
        </p:grpSpPr>
        <p:grpSp>
          <p:nvGrpSpPr>
            <p:cNvPr id="244" name="Google Shape;244;p22"/>
            <p:cNvGrpSpPr/>
            <p:nvPr/>
          </p:nvGrpSpPr>
          <p:grpSpPr>
            <a:xfrm>
              <a:off x="75599" y="-130721"/>
              <a:ext cx="1932614" cy="2361695"/>
              <a:chOff x="0" y="-47625"/>
              <a:chExt cx="704100" cy="860425"/>
            </a:xfrm>
          </p:grpSpPr>
          <p:sp>
            <p:nvSpPr>
              <p:cNvPr id="245" name="Google Shape;245;p2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6" name="Google Shape;246;p2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7" name="Google Shape;247;p2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9</a:t>
              </a:r>
              <a:endParaRPr sz="700">
                <a:solidFill>
                  <a:schemeClr val="lt1"/>
                </a:solidFill>
              </a:endParaRPr>
            </a:p>
          </p:txBody>
        </p:sp>
      </p:grpSp>
      <p:sp>
        <p:nvSpPr>
          <p:cNvPr id="248" name="Google Shape;248;p2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49" name="Google Shape;249;p22"/>
          <p:cNvPicPr preferRelativeResize="0"/>
          <p:nvPr/>
        </p:nvPicPr>
        <p:blipFill>
          <a:blip r:embed="rId4">
            <a:alphaModFix/>
          </a:blip>
          <a:stretch>
            <a:fillRect/>
          </a:stretch>
        </p:blipFill>
        <p:spPr>
          <a:xfrm>
            <a:off x="5055913" y="1170425"/>
            <a:ext cx="3526544" cy="2197104"/>
          </a:xfrm>
          <a:prstGeom prst="rect">
            <a:avLst/>
          </a:prstGeom>
          <a:noFill/>
          <a:ln>
            <a:noFill/>
          </a:ln>
        </p:spPr>
      </p:pic>
      <p:sp>
        <p:nvSpPr>
          <p:cNvPr id="250" name="Google Shape;250;p22"/>
          <p:cNvSpPr txBox="1"/>
          <p:nvPr/>
        </p:nvSpPr>
        <p:spPr>
          <a:xfrm>
            <a:off x="5071600" y="3531325"/>
            <a:ext cx="3567300" cy="3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t>
            </a:r>
            <a:r>
              <a:rPr lang="en" sz="1200">
                <a:solidFill>
                  <a:schemeClr val="dk1"/>
                </a:solidFill>
                <a:highlight>
                  <a:srgbClr val="F8F9FA"/>
                </a:highlight>
                <a:latin typeface="Inter"/>
                <a:ea typeface="Inter"/>
                <a:cs typeface="Inter"/>
                <a:sym typeface="Inter"/>
              </a:rPr>
              <a:t>Ds02006</a:t>
            </a:r>
            <a:r>
              <a:rPr lang="en" sz="1200">
                <a:solidFill>
                  <a:schemeClr val="dk1"/>
                </a:solidFill>
                <a:latin typeface="Inter"/>
                <a:ea typeface="Inter"/>
                <a:cs typeface="Inter"/>
                <a:sym typeface="Inter"/>
              </a:rPr>
              <a:t>, “</a:t>
            </a:r>
            <a:r>
              <a:rPr lang="en" sz="1200">
                <a:solidFill>
                  <a:schemeClr val="dk1"/>
                </a:solidFill>
                <a:highlight>
                  <a:srgbClr val="F8F9FA"/>
                </a:highlight>
                <a:latin typeface="Inter"/>
                <a:ea typeface="Inter"/>
                <a:cs typeface="Inter"/>
                <a:sym typeface="Inter"/>
              </a:rPr>
              <a:t>Igdir Massacre Monument and Museum, Turkey,” October 2008. Public Domain.</a:t>
            </a:r>
            <a:endParaRPr sz="1200">
              <a:solidFill>
                <a:schemeClr val="dk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23"/>
          <p:cNvSpPr txBox="1"/>
          <p:nvPr/>
        </p:nvSpPr>
        <p:spPr>
          <a:xfrm>
            <a:off x="895670" y="1447990"/>
            <a:ext cx="7352700" cy="1662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Use the websites below to help you with your research:</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3"/>
              </a:rPr>
              <a:t>Armenian Genocide Online Museum (Armenian Genocide Museum of America)</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4"/>
              </a:rPr>
              <a:t>Armenian Genocide (USHMM)</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5"/>
              </a:rPr>
              <a:t>Armenia (University of Minnesota)</a:t>
            </a:r>
            <a:endParaRPr sz="18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800">
              <a:solidFill>
                <a:srgbClr val="231F20"/>
              </a:solidFill>
              <a:latin typeface="Inter"/>
              <a:ea typeface="Inter"/>
              <a:cs typeface="Inter"/>
              <a:sym typeface="Inter"/>
            </a:endParaRPr>
          </a:p>
        </p:txBody>
      </p:sp>
      <p:sp>
        <p:nvSpPr>
          <p:cNvPr id="256" name="Google Shape;256;p2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grpSp>
        <p:nvGrpSpPr>
          <p:cNvPr id="257" name="Google Shape;257;p23"/>
          <p:cNvGrpSpPr/>
          <p:nvPr/>
        </p:nvGrpSpPr>
        <p:grpSpPr>
          <a:xfrm>
            <a:off x="-127008" y="4615004"/>
            <a:ext cx="9398022" cy="468724"/>
            <a:chOff x="204" y="0"/>
            <a:chExt cx="25061391" cy="1249931"/>
          </a:xfrm>
        </p:grpSpPr>
        <p:grpSp>
          <p:nvGrpSpPr>
            <p:cNvPr id="258" name="Google Shape;258;p23"/>
            <p:cNvGrpSpPr/>
            <p:nvPr/>
          </p:nvGrpSpPr>
          <p:grpSpPr>
            <a:xfrm rot="5400000">
              <a:off x="12002369" y="-11663474"/>
              <a:ext cx="1249931" cy="24576878"/>
              <a:chOff x="0" y="-38100"/>
              <a:chExt cx="246900" cy="4854692"/>
            </a:xfrm>
          </p:grpSpPr>
          <p:sp>
            <p:nvSpPr>
              <p:cNvPr id="259" name="Google Shape;259;p2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60" name="Google Shape;260;p2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1" name="Google Shape;261;p2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62" name="Google Shape;262;p2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3" name="Google Shape;263;p2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64" name="Google Shape;264;p23"/>
          <p:cNvGrpSpPr/>
          <p:nvPr/>
        </p:nvGrpSpPr>
        <p:grpSpPr>
          <a:xfrm>
            <a:off x="7929578" y="-49020"/>
            <a:ext cx="781313" cy="885635"/>
            <a:chOff x="0" y="-130721"/>
            <a:chExt cx="2083500" cy="2361695"/>
          </a:xfrm>
        </p:grpSpPr>
        <p:grpSp>
          <p:nvGrpSpPr>
            <p:cNvPr id="265" name="Google Shape;265;p23"/>
            <p:cNvGrpSpPr/>
            <p:nvPr/>
          </p:nvGrpSpPr>
          <p:grpSpPr>
            <a:xfrm>
              <a:off x="75599" y="-130721"/>
              <a:ext cx="1932614" cy="2361695"/>
              <a:chOff x="0" y="-47625"/>
              <a:chExt cx="704100" cy="860425"/>
            </a:xfrm>
          </p:grpSpPr>
          <p:sp>
            <p:nvSpPr>
              <p:cNvPr id="266" name="Google Shape;266;p2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7" name="Google Shape;267;p2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8" name="Google Shape;268;p2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10</a:t>
              </a:r>
              <a:endParaRPr sz="700">
                <a:solidFill>
                  <a:schemeClr val="lt1"/>
                </a:solidFill>
              </a:endParaRPr>
            </a:p>
          </p:txBody>
        </p:sp>
      </p:grpSp>
      <p:sp>
        <p:nvSpPr>
          <p:cNvPr id="269" name="Google Shape;269;p2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sp>
        <p:nvSpPr>
          <p:cNvPr id="270" name="Google Shape;270;p23"/>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ADDITIONAL</a:t>
            </a:r>
            <a:r>
              <a:rPr b="1" lang="en" sz="4200">
                <a:solidFill>
                  <a:srgbClr val="231F20"/>
                </a:solidFill>
                <a:latin typeface="Halant"/>
                <a:ea typeface="Halant"/>
                <a:cs typeface="Halant"/>
                <a:sym typeface="Halant"/>
              </a:rPr>
              <a:t> RESEARCH</a:t>
            </a:r>
            <a:endParaRPr sz="7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4"/>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9" name="Google Shape;69;p14"/>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CONTEXT</a:t>
            </a:r>
            <a:endParaRPr sz="700"/>
          </a:p>
        </p:txBody>
      </p:sp>
      <p:grpSp>
        <p:nvGrpSpPr>
          <p:cNvPr id="70" name="Google Shape;70;p14"/>
          <p:cNvGrpSpPr/>
          <p:nvPr/>
        </p:nvGrpSpPr>
        <p:grpSpPr>
          <a:xfrm>
            <a:off x="7929578" y="-49020"/>
            <a:ext cx="781313" cy="885635"/>
            <a:chOff x="0" y="-130721"/>
            <a:chExt cx="2083500" cy="2361695"/>
          </a:xfrm>
        </p:grpSpPr>
        <p:grpSp>
          <p:nvGrpSpPr>
            <p:cNvPr id="71" name="Google Shape;71;p14"/>
            <p:cNvGrpSpPr/>
            <p:nvPr/>
          </p:nvGrpSpPr>
          <p:grpSpPr>
            <a:xfrm>
              <a:off x="75599" y="-130721"/>
              <a:ext cx="1932614" cy="2361695"/>
              <a:chOff x="0" y="-47625"/>
              <a:chExt cx="704100" cy="860425"/>
            </a:xfrm>
          </p:grpSpPr>
          <p:sp>
            <p:nvSpPr>
              <p:cNvPr id="72" name="Google Shape;72;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3" name="Google Shape;73;p1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4" name="Google Shape;74;p1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a:t>
              </a:r>
              <a:endParaRPr sz="700">
                <a:solidFill>
                  <a:schemeClr val="dk1"/>
                </a:solidFill>
              </a:endParaRPr>
            </a:p>
          </p:txBody>
        </p:sp>
      </p:grpSp>
      <p:sp>
        <p:nvSpPr>
          <p:cNvPr id="75" name="Google Shape;75;p14"/>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76" name="Google Shape;76;p14"/>
          <p:cNvSpPr txBox="1"/>
          <p:nvPr/>
        </p:nvSpPr>
        <p:spPr>
          <a:xfrm>
            <a:off x="606495" y="1302375"/>
            <a:ext cx="7931100" cy="2924700"/>
          </a:xfrm>
          <a:prstGeom prst="rect">
            <a:avLst/>
          </a:prstGeom>
          <a:noFill/>
          <a:ln>
            <a:noFill/>
          </a:ln>
        </p:spPr>
        <p:txBody>
          <a:bodyPr anchorCtr="0" anchor="t" bIns="0" lIns="0" spcFirstLastPara="1" rIns="0" wrap="square" tIns="0">
            <a:spAutoFit/>
          </a:bodyPr>
          <a:lstStyle/>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Christians were a minority in the Ottoman Empire</a:t>
            </a:r>
            <a:endParaRPr sz="1900">
              <a:solidFill>
                <a:srgbClr val="231F20"/>
              </a:solidFill>
              <a:latin typeface="Inter"/>
              <a:ea typeface="Inter"/>
              <a:cs typeface="Inter"/>
              <a:sym typeface="Inter"/>
            </a:endParaRPr>
          </a:p>
          <a:p>
            <a:pPr indent="-349250" lvl="1" marL="9144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Armenians one of these Christian groups</a:t>
            </a:r>
            <a:endParaRPr sz="1900">
              <a:solidFill>
                <a:srgbClr val="231F20"/>
              </a:solidFill>
              <a:latin typeface="Inter"/>
              <a:ea typeface="Inter"/>
              <a:cs typeface="Inter"/>
              <a:sym typeface="Inter"/>
            </a:endParaRPr>
          </a:p>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Growth of Turkish nationalism</a:t>
            </a:r>
            <a:endParaRPr sz="1900">
              <a:solidFill>
                <a:srgbClr val="231F20"/>
              </a:solidFill>
              <a:latin typeface="Inter"/>
              <a:ea typeface="Inter"/>
              <a:cs typeface="Inter"/>
              <a:sym typeface="Inter"/>
            </a:endParaRPr>
          </a:p>
          <a:p>
            <a:pPr indent="-349250" lvl="1" marL="9144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Focused on ethnic and religious identity </a:t>
            </a:r>
            <a:endParaRPr sz="1900">
              <a:solidFill>
                <a:srgbClr val="231F20"/>
              </a:solidFill>
              <a:latin typeface="Inter"/>
              <a:ea typeface="Inter"/>
              <a:cs typeface="Inter"/>
              <a:sym typeface="Inter"/>
            </a:endParaRPr>
          </a:p>
          <a:p>
            <a:pPr indent="-349250" lvl="1" marL="9144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Government wanted to create an ethnically homogenous community to ensure survival</a:t>
            </a:r>
            <a:endParaRPr sz="1900">
              <a:solidFill>
                <a:srgbClr val="231F20"/>
              </a:solidFill>
              <a:latin typeface="Inter"/>
              <a:ea typeface="Inter"/>
              <a:cs typeface="Inter"/>
              <a:sym typeface="Inter"/>
            </a:endParaRPr>
          </a:p>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Ottoman Empire began to fragment, leaving the Armenians as the largest Christian group left</a:t>
            </a:r>
            <a:endParaRPr sz="1900">
              <a:solidFill>
                <a:srgbClr val="231F20"/>
              </a:solidFill>
              <a:latin typeface="Inter"/>
              <a:ea typeface="Inter"/>
              <a:cs typeface="Inter"/>
              <a:sym typeface="Inter"/>
            </a:endParaRPr>
          </a:p>
          <a:p>
            <a:pPr indent="-349250" lvl="1" marL="9144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Geographically isolated from other Christians in Eastern Anatolia, making them particularly vulnerable</a:t>
            </a:r>
            <a:endParaRPr sz="1900">
              <a:solidFill>
                <a:srgbClr val="231F20"/>
              </a:solidFill>
              <a:latin typeface="Inter"/>
              <a:ea typeface="Inter"/>
              <a:cs typeface="Inter"/>
              <a:sym typeface="Inter"/>
            </a:endParaRPr>
          </a:p>
        </p:txBody>
      </p:sp>
      <p:grpSp>
        <p:nvGrpSpPr>
          <p:cNvPr id="77" name="Google Shape;77;p14"/>
          <p:cNvGrpSpPr/>
          <p:nvPr/>
        </p:nvGrpSpPr>
        <p:grpSpPr>
          <a:xfrm>
            <a:off x="-127008" y="4615004"/>
            <a:ext cx="9398022" cy="468724"/>
            <a:chOff x="204" y="0"/>
            <a:chExt cx="25061391" cy="1249931"/>
          </a:xfrm>
        </p:grpSpPr>
        <p:grpSp>
          <p:nvGrpSpPr>
            <p:cNvPr id="78" name="Google Shape;78;p14"/>
            <p:cNvGrpSpPr/>
            <p:nvPr/>
          </p:nvGrpSpPr>
          <p:grpSpPr>
            <a:xfrm rot="5400000">
              <a:off x="12002369" y="-11663474"/>
              <a:ext cx="1249931" cy="24576878"/>
              <a:chOff x="0" y="-38100"/>
              <a:chExt cx="246900" cy="4854692"/>
            </a:xfrm>
          </p:grpSpPr>
          <p:sp>
            <p:nvSpPr>
              <p:cNvPr id="79" name="Google Shape;7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0" name="Google Shape;80;p1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1" name="Google Shape;81;p1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82" name="Google Shape;8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3" name="Google Shape;8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5"/>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89" name="Google Shape;89;p15"/>
          <p:cNvSpPr txBox="1"/>
          <p:nvPr/>
        </p:nvSpPr>
        <p:spPr>
          <a:xfrm>
            <a:off x="1276990" y="2857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CONTEXT</a:t>
            </a:r>
            <a:endParaRPr sz="700"/>
          </a:p>
        </p:txBody>
      </p:sp>
      <p:grpSp>
        <p:nvGrpSpPr>
          <p:cNvPr id="90" name="Google Shape;90;p15"/>
          <p:cNvGrpSpPr/>
          <p:nvPr/>
        </p:nvGrpSpPr>
        <p:grpSpPr>
          <a:xfrm>
            <a:off x="7929578" y="-49020"/>
            <a:ext cx="781313" cy="885635"/>
            <a:chOff x="0" y="-130721"/>
            <a:chExt cx="2083500" cy="2361695"/>
          </a:xfrm>
        </p:grpSpPr>
        <p:grpSp>
          <p:nvGrpSpPr>
            <p:cNvPr id="91" name="Google Shape;91;p15"/>
            <p:cNvGrpSpPr/>
            <p:nvPr/>
          </p:nvGrpSpPr>
          <p:grpSpPr>
            <a:xfrm>
              <a:off x="75599" y="-130721"/>
              <a:ext cx="1932614" cy="2361695"/>
              <a:chOff x="0" y="-47625"/>
              <a:chExt cx="704100" cy="860425"/>
            </a:xfrm>
          </p:grpSpPr>
          <p:sp>
            <p:nvSpPr>
              <p:cNvPr id="92" name="Google Shape;92;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3" name="Google Shape;93;p1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94" name="Google Shape;94;p1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2</a:t>
              </a:r>
              <a:endParaRPr sz="700">
                <a:solidFill>
                  <a:schemeClr val="dk1"/>
                </a:solidFill>
              </a:endParaRPr>
            </a:p>
          </p:txBody>
        </p:sp>
      </p:grpSp>
      <p:sp>
        <p:nvSpPr>
          <p:cNvPr id="95" name="Google Shape;95;p15"/>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6" name="Google Shape;96;p15"/>
          <p:cNvSpPr txBox="1"/>
          <p:nvPr/>
        </p:nvSpPr>
        <p:spPr>
          <a:xfrm>
            <a:off x="147623" y="990800"/>
            <a:ext cx="6449700" cy="2539800"/>
          </a:xfrm>
          <a:prstGeom prst="rect">
            <a:avLst/>
          </a:prstGeom>
          <a:noFill/>
          <a:ln>
            <a:noFill/>
          </a:ln>
        </p:spPr>
        <p:txBody>
          <a:bodyPr anchorCtr="0" anchor="t" bIns="0" lIns="0" spcFirstLastPara="1" rIns="0" wrap="square" tIns="0">
            <a:spAutoFit/>
          </a:bodyPr>
          <a:lstStyle/>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Tensions rose between Turks and Armenians</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Armenians successful economically and pushing for political power</a:t>
            </a:r>
            <a:endParaRPr sz="1500">
              <a:solidFill>
                <a:srgbClr val="231F20"/>
              </a:solidFill>
              <a:latin typeface="Inter"/>
              <a:ea typeface="Inter"/>
              <a:cs typeface="Inter"/>
              <a:sym typeface="Inter"/>
            </a:endParaRPr>
          </a:p>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Hamidian Massacres (1894-1896) </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Pogroms (organized massacre) against Christians in the Empire</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Focused on Armenians</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Hundreds of thousands died</a:t>
            </a:r>
            <a:endParaRPr sz="1500">
              <a:solidFill>
                <a:srgbClr val="231F20"/>
              </a:solidFill>
              <a:latin typeface="Inter"/>
              <a:ea typeface="Inter"/>
              <a:cs typeface="Inter"/>
              <a:sym typeface="Inter"/>
            </a:endParaRPr>
          </a:p>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Ottomans continued to restrict rights for education, property ownership, government participation, and religious practices for minorities (non-Muslims had to pay additional taxes)</a:t>
            </a:r>
            <a:endParaRPr sz="1500">
              <a:solidFill>
                <a:srgbClr val="231F20"/>
              </a:solidFill>
              <a:latin typeface="Inter"/>
              <a:ea typeface="Inter"/>
              <a:cs typeface="Inter"/>
              <a:sym typeface="Inter"/>
            </a:endParaRPr>
          </a:p>
        </p:txBody>
      </p:sp>
      <p:grpSp>
        <p:nvGrpSpPr>
          <p:cNvPr id="97" name="Google Shape;97;p15"/>
          <p:cNvGrpSpPr/>
          <p:nvPr/>
        </p:nvGrpSpPr>
        <p:grpSpPr>
          <a:xfrm>
            <a:off x="-127008" y="4615004"/>
            <a:ext cx="9398022" cy="468724"/>
            <a:chOff x="204" y="0"/>
            <a:chExt cx="25061391" cy="1249931"/>
          </a:xfrm>
        </p:grpSpPr>
        <p:grpSp>
          <p:nvGrpSpPr>
            <p:cNvPr id="98" name="Google Shape;98;p15"/>
            <p:cNvGrpSpPr/>
            <p:nvPr/>
          </p:nvGrpSpPr>
          <p:grpSpPr>
            <a:xfrm rot="5400000">
              <a:off x="12002369" y="-11663474"/>
              <a:ext cx="1249931" cy="24576878"/>
              <a:chOff x="0" y="-38100"/>
              <a:chExt cx="246900" cy="4854692"/>
            </a:xfrm>
          </p:grpSpPr>
          <p:sp>
            <p:nvSpPr>
              <p:cNvPr id="99" name="Google Shape;99;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00" name="Google Shape;100;p1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1" name="Google Shape;101;p1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02" name="Google Shape;102;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03" name="Google Shape;103;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id="104" name="Google Shape;104;p15"/>
          <p:cNvPicPr preferRelativeResize="0"/>
          <p:nvPr/>
        </p:nvPicPr>
        <p:blipFill>
          <a:blip r:embed="rId4">
            <a:alphaModFix/>
          </a:blip>
          <a:stretch>
            <a:fillRect/>
          </a:stretch>
        </p:blipFill>
        <p:spPr>
          <a:xfrm>
            <a:off x="6719728" y="850150"/>
            <a:ext cx="1873349" cy="2722225"/>
          </a:xfrm>
          <a:prstGeom prst="rect">
            <a:avLst/>
          </a:prstGeom>
          <a:noFill/>
          <a:ln>
            <a:noFill/>
          </a:ln>
        </p:spPr>
      </p:pic>
      <p:sp>
        <p:nvSpPr>
          <p:cNvPr id="105" name="Google Shape;105;p15"/>
          <p:cNvSpPr txBox="1"/>
          <p:nvPr/>
        </p:nvSpPr>
        <p:spPr>
          <a:xfrm>
            <a:off x="4372275" y="3541775"/>
            <a:ext cx="4678800" cy="38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Bain News Service, “Photograph shows a poor, widowed Armenian woman and her children, Makarid (on her back) and Nuvart (standing next to her). In 1899, after the murder of her husband in the aftermath of the Armenian Massacres of 1894-1896, the family walked from their home in the </a:t>
            </a:r>
            <a:r>
              <a:rPr lang="en" sz="1000">
                <a:solidFill>
                  <a:schemeClr val="dk1"/>
                </a:solidFill>
                <a:uFill>
                  <a:noFill/>
                </a:uFill>
                <a:latin typeface="Inter"/>
                <a:ea typeface="Inter"/>
                <a:cs typeface="Inter"/>
                <a:sym typeface="Inter"/>
                <a:hlinkClick r:id="rId5">
                  <a:extLst>
                    <a:ext uri="{A12FA001-AC4F-418D-AE19-62706E023703}">
                      <ahyp:hlinkClr val="tx"/>
                    </a:ext>
                  </a:extLst>
                </a:hlinkClick>
              </a:rPr>
              <a:t>Geghi</a:t>
            </a:r>
            <a:r>
              <a:rPr lang="en" sz="1000">
                <a:solidFill>
                  <a:schemeClr val="dk1"/>
                </a:solidFill>
                <a:latin typeface="Inter"/>
                <a:ea typeface="Inter"/>
                <a:cs typeface="Inter"/>
                <a:sym typeface="Inter"/>
              </a:rPr>
              <a:t> region to Kharpert (Harput), eastern Anatolia (Turkey) seeking help from missionaries, 1899. Public Domain.</a:t>
            </a:r>
            <a:endParaRPr sz="10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16"/>
          <p:cNvSpPr txBox="1"/>
          <p:nvPr/>
        </p:nvSpPr>
        <p:spPr>
          <a:xfrm>
            <a:off x="895670" y="1447990"/>
            <a:ext cx="7352700" cy="2339700"/>
          </a:xfrm>
          <a:prstGeom prst="rect">
            <a:avLst/>
          </a:prstGeom>
          <a:noFill/>
          <a:ln>
            <a:noFill/>
          </a:ln>
        </p:spPr>
        <p:txBody>
          <a:bodyPr anchorCtr="0" anchor="t" bIns="0" lIns="0" spcFirstLastPara="1" rIns="0" wrap="square" tIns="0">
            <a:spAutoFit/>
          </a:bodyPr>
          <a:lstStyle/>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February 1915: Armenians in the Ottoman military were removed from active duty and into forced labor battalions</a:t>
            </a:r>
            <a:endParaRPr sz="1900">
              <a:solidFill>
                <a:srgbClr val="231F20"/>
              </a:solidFill>
              <a:latin typeface="Inter"/>
              <a:ea typeface="Inter"/>
              <a:cs typeface="Inter"/>
              <a:sym typeface="Inter"/>
            </a:endParaRPr>
          </a:p>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April 24, 1915: Ottoman Empire arrested 250 Armenian intellectuals (seen as start of genocide)</a:t>
            </a:r>
            <a:endParaRPr sz="1900">
              <a:solidFill>
                <a:srgbClr val="231F20"/>
              </a:solidFill>
              <a:latin typeface="Inter"/>
              <a:ea typeface="Inter"/>
              <a:cs typeface="Inter"/>
              <a:sym typeface="Inter"/>
            </a:endParaRPr>
          </a:p>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Ruling nationalist government party, the Young Turks, used WWI as the cover</a:t>
            </a:r>
            <a:endParaRPr sz="1900">
              <a:solidFill>
                <a:srgbClr val="231F20"/>
              </a:solidFill>
              <a:latin typeface="Inter"/>
              <a:ea typeface="Inter"/>
              <a:cs typeface="Inter"/>
              <a:sym typeface="Inter"/>
            </a:endParaRPr>
          </a:p>
          <a:p>
            <a:pPr indent="-349250" lvl="1" marL="9144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 Claimed that the Armenians were working with Ottoman enemies: the Russians</a:t>
            </a:r>
            <a:endParaRPr sz="1900">
              <a:solidFill>
                <a:srgbClr val="231F20"/>
              </a:solidFill>
              <a:latin typeface="Inter"/>
              <a:ea typeface="Inter"/>
              <a:cs typeface="Inter"/>
              <a:sym typeface="Inter"/>
            </a:endParaRPr>
          </a:p>
        </p:txBody>
      </p:sp>
      <p:sp>
        <p:nvSpPr>
          <p:cNvPr id="111" name="Google Shape;111;p1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12" name="Google Shape;112;p16"/>
          <p:cNvGrpSpPr/>
          <p:nvPr/>
        </p:nvGrpSpPr>
        <p:grpSpPr>
          <a:xfrm>
            <a:off x="-127008" y="4615004"/>
            <a:ext cx="9398022" cy="468724"/>
            <a:chOff x="204" y="0"/>
            <a:chExt cx="25061391" cy="1249931"/>
          </a:xfrm>
        </p:grpSpPr>
        <p:grpSp>
          <p:nvGrpSpPr>
            <p:cNvPr id="113" name="Google Shape;113;p16"/>
            <p:cNvGrpSpPr/>
            <p:nvPr/>
          </p:nvGrpSpPr>
          <p:grpSpPr>
            <a:xfrm rot="5400000">
              <a:off x="12002369" y="-11663474"/>
              <a:ext cx="1249931" cy="24576878"/>
              <a:chOff x="0" y="-38100"/>
              <a:chExt cx="246900" cy="4854692"/>
            </a:xfrm>
          </p:grpSpPr>
          <p:sp>
            <p:nvSpPr>
              <p:cNvPr id="114" name="Google Shape;114;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15" name="Google Shape;115;p1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16" name="Google Shape;116;p1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17" name="Google Shape;117;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18" name="Google Shape;118;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19" name="Google Shape;119;p16"/>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BEGINNINGS</a:t>
            </a:r>
            <a:endParaRPr sz="700"/>
          </a:p>
        </p:txBody>
      </p:sp>
      <p:grpSp>
        <p:nvGrpSpPr>
          <p:cNvPr id="120" name="Google Shape;120;p16"/>
          <p:cNvGrpSpPr/>
          <p:nvPr/>
        </p:nvGrpSpPr>
        <p:grpSpPr>
          <a:xfrm>
            <a:off x="7929578" y="-49020"/>
            <a:ext cx="781313" cy="885635"/>
            <a:chOff x="0" y="-130721"/>
            <a:chExt cx="2083500" cy="2361695"/>
          </a:xfrm>
        </p:grpSpPr>
        <p:grpSp>
          <p:nvGrpSpPr>
            <p:cNvPr id="121" name="Google Shape;121;p16"/>
            <p:cNvGrpSpPr/>
            <p:nvPr/>
          </p:nvGrpSpPr>
          <p:grpSpPr>
            <a:xfrm>
              <a:off x="75599" y="-130721"/>
              <a:ext cx="1932614" cy="2361695"/>
              <a:chOff x="0" y="-47625"/>
              <a:chExt cx="704100" cy="860425"/>
            </a:xfrm>
          </p:grpSpPr>
          <p:sp>
            <p:nvSpPr>
              <p:cNvPr id="122" name="Google Shape;122;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3" name="Google Shape;123;p1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4" name="Google Shape;124;p1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125" name="Google Shape;125;p1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17"/>
          <p:cNvSpPr txBox="1"/>
          <p:nvPr/>
        </p:nvSpPr>
        <p:spPr>
          <a:xfrm>
            <a:off x="351200" y="1067000"/>
            <a:ext cx="7897200" cy="30477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First targeted Armenian town</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Turkish army attacked the town in March 1915</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Armenians told not to resist under any circumstances</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Notables and intellectuals of the town arrested, tortured, and killed</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False pronouncements by the government that the Armenians in Zeytun were staging a revolt and must be punished</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Deportations</a:t>
            </a:r>
            <a:r>
              <a:rPr lang="en" sz="1800">
                <a:solidFill>
                  <a:srgbClr val="231F20"/>
                </a:solidFill>
                <a:latin typeface="Inter"/>
                <a:ea typeface="Inter"/>
                <a:cs typeface="Inter"/>
                <a:sym typeface="Inter"/>
              </a:rPr>
              <a:t> begin March 31 to Syrian desert</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Monastery is burned to the ground</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25,000 Armenians </a:t>
            </a:r>
            <a:r>
              <a:rPr lang="en" sz="1800">
                <a:solidFill>
                  <a:srgbClr val="231F20"/>
                </a:solidFill>
                <a:latin typeface="Inter"/>
                <a:ea typeface="Inter"/>
                <a:cs typeface="Inter"/>
                <a:sym typeface="Inter"/>
              </a:rPr>
              <a:t>deported</a:t>
            </a:r>
            <a:r>
              <a:rPr lang="en" sz="1800">
                <a:solidFill>
                  <a:srgbClr val="231F20"/>
                </a:solidFill>
                <a:latin typeface="Inter"/>
                <a:ea typeface="Inter"/>
                <a:cs typeface="Inter"/>
                <a:sym typeface="Inter"/>
              </a:rPr>
              <a:t> by April 20</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This is considered to be the “test run” of how the Ottomans conducted the genocide of the Armenians</a:t>
            </a:r>
            <a:endParaRPr sz="1800">
              <a:solidFill>
                <a:srgbClr val="231F20"/>
              </a:solidFill>
              <a:latin typeface="Inter"/>
              <a:ea typeface="Inter"/>
              <a:cs typeface="Inter"/>
              <a:sym typeface="Inter"/>
            </a:endParaRPr>
          </a:p>
        </p:txBody>
      </p:sp>
      <p:sp>
        <p:nvSpPr>
          <p:cNvPr id="131" name="Google Shape;131;p1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32" name="Google Shape;132;p17"/>
          <p:cNvGrpSpPr/>
          <p:nvPr/>
        </p:nvGrpSpPr>
        <p:grpSpPr>
          <a:xfrm>
            <a:off x="-127008" y="4615004"/>
            <a:ext cx="9398022" cy="468724"/>
            <a:chOff x="204" y="0"/>
            <a:chExt cx="25061391" cy="1249931"/>
          </a:xfrm>
        </p:grpSpPr>
        <p:grpSp>
          <p:nvGrpSpPr>
            <p:cNvPr id="133" name="Google Shape;133;p17"/>
            <p:cNvGrpSpPr/>
            <p:nvPr/>
          </p:nvGrpSpPr>
          <p:grpSpPr>
            <a:xfrm rot="5400000">
              <a:off x="12002369" y="-11663474"/>
              <a:ext cx="1249931" cy="24576878"/>
              <a:chOff x="0" y="-38100"/>
              <a:chExt cx="246900" cy="4854692"/>
            </a:xfrm>
          </p:grpSpPr>
          <p:sp>
            <p:nvSpPr>
              <p:cNvPr id="134" name="Google Shape;134;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5" name="Google Shape;135;p1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36" name="Google Shape;136;p1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37" name="Google Shape;137;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38" name="Google Shape;138;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39" name="Google Shape;139;p17"/>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ZEYTUN</a:t>
            </a:r>
            <a:endParaRPr sz="700"/>
          </a:p>
        </p:txBody>
      </p:sp>
      <p:grpSp>
        <p:nvGrpSpPr>
          <p:cNvPr id="140" name="Google Shape;140;p17"/>
          <p:cNvGrpSpPr/>
          <p:nvPr/>
        </p:nvGrpSpPr>
        <p:grpSpPr>
          <a:xfrm>
            <a:off x="7929578" y="-49020"/>
            <a:ext cx="781313" cy="885635"/>
            <a:chOff x="0" y="-130721"/>
            <a:chExt cx="2083500" cy="2361695"/>
          </a:xfrm>
        </p:grpSpPr>
        <p:grpSp>
          <p:nvGrpSpPr>
            <p:cNvPr id="141" name="Google Shape;141;p17"/>
            <p:cNvGrpSpPr/>
            <p:nvPr/>
          </p:nvGrpSpPr>
          <p:grpSpPr>
            <a:xfrm>
              <a:off x="75599" y="-130721"/>
              <a:ext cx="1932614" cy="2361695"/>
              <a:chOff x="0" y="-47625"/>
              <a:chExt cx="704100" cy="860425"/>
            </a:xfrm>
          </p:grpSpPr>
          <p:sp>
            <p:nvSpPr>
              <p:cNvPr id="142" name="Google Shape;142;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43" name="Google Shape;143;p1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4" name="Google Shape;144;p1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145" name="Google Shape;145;p1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18"/>
          <p:cNvSpPr txBox="1"/>
          <p:nvPr/>
        </p:nvSpPr>
        <p:spPr>
          <a:xfrm>
            <a:off x="133675" y="1067000"/>
            <a:ext cx="5186700" cy="3401700"/>
          </a:xfrm>
          <a:prstGeom prst="rect">
            <a:avLst/>
          </a:prstGeom>
          <a:noFill/>
          <a:ln>
            <a:noFill/>
          </a:ln>
        </p:spPr>
        <p:txBody>
          <a:bodyPr anchorCtr="0" anchor="t" bIns="0" lIns="0" spcFirstLastPara="1" rIns="0" wrap="square" tIns="0">
            <a:spAutoFit/>
          </a:bodyPr>
          <a:lstStyle/>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May 1915: Deportations began</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Laws made it legal to confiscate Armenian businesses and properties after deportations as a wartime necessity </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Forced marches and massacres increased, especially along deportation routes</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Entire Armenian towns and villages burned to the ground</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Turkish military used horrific measures to kill Armenians</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Those who survived the marches forced on foot to transport to concentration camps established in the desert of Deiz ez-Zor</a:t>
            </a:r>
            <a:endParaRPr sz="1700">
              <a:solidFill>
                <a:srgbClr val="231F20"/>
              </a:solidFill>
              <a:latin typeface="Inter"/>
              <a:ea typeface="Inter"/>
              <a:cs typeface="Inter"/>
              <a:sym typeface="Inter"/>
            </a:endParaRPr>
          </a:p>
        </p:txBody>
      </p:sp>
      <p:sp>
        <p:nvSpPr>
          <p:cNvPr id="151" name="Google Shape;151;p1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2" name="Google Shape;152;p18"/>
          <p:cNvGrpSpPr/>
          <p:nvPr/>
        </p:nvGrpSpPr>
        <p:grpSpPr>
          <a:xfrm>
            <a:off x="-127008" y="4615004"/>
            <a:ext cx="9398022" cy="468724"/>
            <a:chOff x="204" y="0"/>
            <a:chExt cx="25061391" cy="1249931"/>
          </a:xfrm>
        </p:grpSpPr>
        <p:grpSp>
          <p:nvGrpSpPr>
            <p:cNvPr id="153" name="Google Shape;153;p18"/>
            <p:cNvGrpSpPr/>
            <p:nvPr/>
          </p:nvGrpSpPr>
          <p:grpSpPr>
            <a:xfrm rot="5400000">
              <a:off x="12002369" y="-11663474"/>
              <a:ext cx="1249931" cy="24576878"/>
              <a:chOff x="0" y="-38100"/>
              <a:chExt cx="246900" cy="4854692"/>
            </a:xfrm>
          </p:grpSpPr>
          <p:sp>
            <p:nvSpPr>
              <p:cNvPr id="154" name="Google Shape;154;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5" name="Google Shape;155;p1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6" name="Google Shape;156;p1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57" name="Google Shape;157;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8" name="Google Shape;158;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59" name="Google Shape;159;p18"/>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DEPORTATIONS</a:t>
            </a:r>
            <a:endParaRPr sz="700"/>
          </a:p>
        </p:txBody>
      </p:sp>
      <p:grpSp>
        <p:nvGrpSpPr>
          <p:cNvPr id="160" name="Google Shape;160;p18"/>
          <p:cNvGrpSpPr/>
          <p:nvPr/>
        </p:nvGrpSpPr>
        <p:grpSpPr>
          <a:xfrm>
            <a:off x="7929578" y="-49020"/>
            <a:ext cx="781313" cy="885635"/>
            <a:chOff x="0" y="-130721"/>
            <a:chExt cx="2083500" cy="2361695"/>
          </a:xfrm>
        </p:grpSpPr>
        <p:grpSp>
          <p:nvGrpSpPr>
            <p:cNvPr id="161" name="Google Shape;161;p18"/>
            <p:cNvGrpSpPr/>
            <p:nvPr/>
          </p:nvGrpSpPr>
          <p:grpSpPr>
            <a:xfrm>
              <a:off x="75599" y="-130721"/>
              <a:ext cx="1932614" cy="2361695"/>
              <a:chOff x="0" y="-47625"/>
              <a:chExt cx="704100" cy="860425"/>
            </a:xfrm>
          </p:grpSpPr>
          <p:sp>
            <p:nvSpPr>
              <p:cNvPr id="162" name="Google Shape;162;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3" name="Google Shape;163;p1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4" name="Google Shape;164;p1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165" name="Google Shape;165;p1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66" name="Google Shape;166;p18"/>
          <p:cNvPicPr preferRelativeResize="0"/>
          <p:nvPr/>
        </p:nvPicPr>
        <p:blipFill>
          <a:blip r:embed="rId4">
            <a:alphaModFix/>
          </a:blip>
          <a:stretch>
            <a:fillRect/>
          </a:stretch>
        </p:blipFill>
        <p:spPr>
          <a:xfrm>
            <a:off x="5429625" y="1084650"/>
            <a:ext cx="3623100" cy="1932325"/>
          </a:xfrm>
          <a:prstGeom prst="rect">
            <a:avLst/>
          </a:prstGeom>
          <a:noFill/>
          <a:ln>
            <a:noFill/>
          </a:ln>
        </p:spPr>
      </p:pic>
      <p:sp>
        <p:nvSpPr>
          <p:cNvPr id="167" name="Google Shape;167;p18"/>
          <p:cNvSpPr txBox="1"/>
          <p:nvPr/>
        </p:nvSpPr>
        <p:spPr>
          <a:xfrm>
            <a:off x="5453225" y="3083325"/>
            <a:ext cx="3623100" cy="3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Aurora Mardiganian “Armenians of a prosperous city assembled in front of a government building, by order of the authorities. They are waiting to be deported. Just outside the city they were massacred," Published in 1918. Public Domain.</a:t>
            </a:r>
            <a:endParaRPr sz="12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73" name="Google Shape;173;p1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4" name="Google Shape;174;p19"/>
          <p:cNvGrpSpPr/>
          <p:nvPr/>
        </p:nvGrpSpPr>
        <p:grpSpPr>
          <a:xfrm>
            <a:off x="-127008" y="4615004"/>
            <a:ext cx="9398022" cy="468724"/>
            <a:chOff x="204" y="0"/>
            <a:chExt cx="25061391" cy="1249931"/>
          </a:xfrm>
        </p:grpSpPr>
        <p:grpSp>
          <p:nvGrpSpPr>
            <p:cNvPr id="175" name="Google Shape;175;p19"/>
            <p:cNvGrpSpPr/>
            <p:nvPr/>
          </p:nvGrpSpPr>
          <p:grpSpPr>
            <a:xfrm rot="5400000">
              <a:off x="12002369" y="-11663474"/>
              <a:ext cx="1249931" cy="24576878"/>
              <a:chOff x="0" y="-38100"/>
              <a:chExt cx="246900" cy="4854692"/>
            </a:xfrm>
          </p:grpSpPr>
          <p:sp>
            <p:nvSpPr>
              <p:cNvPr id="176" name="Google Shape;176;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7" name="Google Shape;177;p1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8" name="Google Shape;178;p1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79" name="Google Shape;179;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0" name="Google Shape;180;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81" name="Google Shape;181;p19"/>
          <p:cNvSpPr txBox="1"/>
          <p:nvPr/>
        </p:nvSpPr>
        <p:spPr>
          <a:xfrm>
            <a:off x="765600" y="727675"/>
            <a:ext cx="7612800" cy="3925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1700">
                <a:solidFill>
                  <a:srgbClr val="231F20"/>
                </a:solidFill>
                <a:latin typeface="Halant"/>
                <a:ea typeface="Halant"/>
                <a:cs typeface="Halant"/>
                <a:sym typeface="Halant"/>
              </a:rPr>
              <a:t>“The Central Government now announced its intention of gathering the two million or more Armenians living in the several sections of the empire and transporting them to this desolate and inhospitable region. Had they undertaken such a deportation in good faith it would have represented the height of cruelty and injustice. As a matter of fact, the Turks never had the slightest idea of reestablishing the Armenians in this new country. They knew that the great majority would never reach their destination and that those who did would either die of thirst and starvation, or be murdered by the wild Mohammedan desert tribes. The real purpose of the deportation was robbery and destruction; it really represented a new methods of massacre. When the Turkish authorities gave the orders for these deportations, they were merely giving the death warrant to a whole race; they understood this well, and, in their conversations with me, they made no particular attempt to conceal the fact.” </a:t>
            </a:r>
            <a:endParaRPr b="1" sz="17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1700">
                <a:solidFill>
                  <a:srgbClr val="231F20"/>
                </a:solidFill>
                <a:latin typeface="Halant"/>
                <a:ea typeface="Halant"/>
                <a:cs typeface="Halant"/>
                <a:sym typeface="Halant"/>
              </a:rPr>
              <a:t>-Henry Morgenthau, US Ambassador to the Ottoman Empire, 1913-1916</a:t>
            </a:r>
            <a:endParaRPr b="1" sz="1700">
              <a:solidFill>
                <a:srgbClr val="231F20"/>
              </a:solidFill>
              <a:latin typeface="Halant"/>
              <a:ea typeface="Halant"/>
              <a:cs typeface="Halant"/>
              <a:sym typeface="Halant"/>
            </a:endParaRPr>
          </a:p>
        </p:txBody>
      </p:sp>
      <p:grpSp>
        <p:nvGrpSpPr>
          <p:cNvPr id="182" name="Google Shape;182;p19"/>
          <p:cNvGrpSpPr/>
          <p:nvPr/>
        </p:nvGrpSpPr>
        <p:grpSpPr>
          <a:xfrm>
            <a:off x="7929578" y="-49020"/>
            <a:ext cx="781313" cy="885635"/>
            <a:chOff x="0" y="-130721"/>
            <a:chExt cx="2083500" cy="2361695"/>
          </a:xfrm>
        </p:grpSpPr>
        <p:grpSp>
          <p:nvGrpSpPr>
            <p:cNvPr id="183" name="Google Shape;183;p19"/>
            <p:cNvGrpSpPr/>
            <p:nvPr/>
          </p:nvGrpSpPr>
          <p:grpSpPr>
            <a:xfrm>
              <a:off x="75599" y="-130721"/>
              <a:ext cx="1932614" cy="2361695"/>
              <a:chOff x="0" y="-47625"/>
              <a:chExt cx="704100" cy="860425"/>
            </a:xfrm>
          </p:grpSpPr>
          <p:sp>
            <p:nvSpPr>
              <p:cNvPr id="184" name="Google Shape;184;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5" name="Google Shape;185;p1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6" name="Google Shape;186;p1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0"/>
          <p:cNvSpPr txBox="1"/>
          <p:nvPr/>
        </p:nvSpPr>
        <p:spPr>
          <a:xfrm>
            <a:off x="286076" y="1143200"/>
            <a:ext cx="8269800" cy="24936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In camps, Armenians were exposed to the brutal conditions of the desert, many died in the camps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Died of exposure to the brutal sun and starvation</a:t>
            </a:r>
            <a:endParaRPr sz="1800">
              <a:solidFill>
                <a:srgbClr val="231F20"/>
              </a:solidFill>
              <a:latin typeface="Inter"/>
              <a:ea typeface="Inter"/>
              <a:cs typeface="Inter"/>
              <a:sym typeface="Inter"/>
            </a:endParaRPr>
          </a:p>
          <a:p>
            <a:pPr indent="-342900" lvl="2" marL="13716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Hundreds of thousands intentionally starved to death in the desert</a:t>
            </a:r>
            <a:endParaRPr sz="1800">
              <a:solidFill>
                <a:srgbClr val="231F20"/>
              </a:solidFill>
              <a:latin typeface="Inter"/>
              <a:ea typeface="Inter"/>
              <a:cs typeface="Inter"/>
              <a:sym typeface="Inter"/>
            </a:endParaRPr>
          </a:p>
          <a:p>
            <a:pPr indent="-342900" lvl="2" marL="13716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Little to no shelter, food, or water</a:t>
            </a:r>
            <a:endParaRPr sz="1800">
              <a:solidFill>
                <a:srgbClr val="231F20"/>
              </a:solidFill>
              <a:latin typeface="Inter"/>
              <a:ea typeface="Inter"/>
              <a:cs typeface="Inter"/>
              <a:sym typeface="Inter"/>
            </a:endParaRPr>
          </a:p>
          <a:p>
            <a:pPr indent="-342900" lvl="2" marL="13716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Bodies left in mass graves</a:t>
            </a:r>
            <a:endParaRPr sz="1800">
              <a:solidFill>
                <a:srgbClr val="231F20"/>
              </a:solidFill>
              <a:latin typeface="Inter"/>
              <a:ea typeface="Inter"/>
              <a:cs typeface="Inter"/>
              <a:sym typeface="Inter"/>
            </a:endParaRPr>
          </a:p>
          <a:p>
            <a:pPr indent="-342900" lvl="0" marL="457200" rtl="0" algn="l">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Many young women were captured and forcefully converted to Islam</a:t>
            </a:r>
            <a:endParaRPr sz="1800">
              <a:solidFill>
                <a:srgbClr val="231F20"/>
              </a:solidFill>
              <a:latin typeface="Inter"/>
              <a:ea typeface="Inter"/>
              <a:cs typeface="Inter"/>
              <a:sym typeface="Inter"/>
            </a:endParaRPr>
          </a:p>
          <a:p>
            <a:pPr indent="-342900" lvl="1" marL="914400" rtl="0" algn="l">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They were tattooed to stop them from escaping</a:t>
            </a:r>
            <a:endParaRPr sz="1800">
              <a:solidFill>
                <a:srgbClr val="231F20"/>
              </a:solidFill>
              <a:latin typeface="Inter"/>
              <a:ea typeface="Inter"/>
              <a:cs typeface="Inter"/>
              <a:sym typeface="Inter"/>
            </a:endParaRPr>
          </a:p>
        </p:txBody>
      </p:sp>
      <p:sp>
        <p:nvSpPr>
          <p:cNvPr id="192" name="Google Shape;192;p2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93" name="Google Shape;193;p20"/>
          <p:cNvGrpSpPr/>
          <p:nvPr/>
        </p:nvGrpSpPr>
        <p:grpSpPr>
          <a:xfrm>
            <a:off x="-127008" y="4615004"/>
            <a:ext cx="9398022" cy="468724"/>
            <a:chOff x="204" y="0"/>
            <a:chExt cx="25061391" cy="1249931"/>
          </a:xfrm>
        </p:grpSpPr>
        <p:grpSp>
          <p:nvGrpSpPr>
            <p:cNvPr id="194" name="Google Shape;194;p20"/>
            <p:cNvGrpSpPr/>
            <p:nvPr/>
          </p:nvGrpSpPr>
          <p:grpSpPr>
            <a:xfrm rot="5400000">
              <a:off x="12002369" y="-11663474"/>
              <a:ext cx="1249931" cy="24576878"/>
              <a:chOff x="0" y="-38100"/>
              <a:chExt cx="246900" cy="4854692"/>
            </a:xfrm>
          </p:grpSpPr>
          <p:sp>
            <p:nvSpPr>
              <p:cNvPr id="195" name="Google Shape;195;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6" name="Google Shape;196;p2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7" name="Google Shape;197;p2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98" name="Google Shape;198;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99" name="Google Shape;199;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00" name="Google Shape;200;p20"/>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TREATMENT</a:t>
            </a:r>
            <a:endParaRPr sz="700"/>
          </a:p>
        </p:txBody>
      </p:sp>
      <p:grpSp>
        <p:nvGrpSpPr>
          <p:cNvPr id="201" name="Google Shape;201;p20"/>
          <p:cNvGrpSpPr/>
          <p:nvPr/>
        </p:nvGrpSpPr>
        <p:grpSpPr>
          <a:xfrm>
            <a:off x="7929578" y="-49020"/>
            <a:ext cx="781313" cy="885635"/>
            <a:chOff x="0" y="-130721"/>
            <a:chExt cx="2083500" cy="2361695"/>
          </a:xfrm>
        </p:grpSpPr>
        <p:grpSp>
          <p:nvGrpSpPr>
            <p:cNvPr id="202" name="Google Shape;202;p20"/>
            <p:cNvGrpSpPr/>
            <p:nvPr/>
          </p:nvGrpSpPr>
          <p:grpSpPr>
            <a:xfrm>
              <a:off x="75599" y="-130721"/>
              <a:ext cx="1932614" cy="2361695"/>
              <a:chOff x="0" y="-47625"/>
              <a:chExt cx="704100" cy="860425"/>
            </a:xfrm>
          </p:grpSpPr>
          <p:sp>
            <p:nvSpPr>
              <p:cNvPr id="203" name="Google Shape;203;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4" name="Google Shape;204;p2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5" name="Google Shape;205;p2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7</a:t>
              </a:r>
              <a:endParaRPr sz="700">
                <a:solidFill>
                  <a:schemeClr val="lt1"/>
                </a:solidFill>
              </a:endParaRPr>
            </a:p>
          </p:txBody>
        </p:sp>
      </p:grpSp>
      <p:sp>
        <p:nvSpPr>
          <p:cNvPr id="206" name="Google Shape;206;p2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21"/>
          <p:cNvSpPr txBox="1"/>
          <p:nvPr/>
        </p:nvSpPr>
        <p:spPr>
          <a:xfrm>
            <a:off x="431098" y="1481200"/>
            <a:ext cx="4474500" cy="16623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1.5 million Armenians murdered between 1915 and 1923</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Traces of Armenian civilization destroyed</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Churches, monuments, buildings, etc.</a:t>
            </a:r>
            <a:endParaRPr sz="1800">
              <a:solidFill>
                <a:srgbClr val="231F20"/>
              </a:solidFill>
              <a:latin typeface="Inter"/>
              <a:ea typeface="Inter"/>
              <a:cs typeface="Inter"/>
              <a:sym typeface="Inter"/>
            </a:endParaRPr>
          </a:p>
        </p:txBody>
      </p:sp>
      <p:sp>
        <p:nvSpPr>
          <p:cNvPr id="212" name="Google Shape;212;p21"/>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13" name="Google Shape;213;p21"/>
          <p:cNvGrpSpPr/>
          <p:nvPr/>
        </p:nvGrpSpPr>
        <p:grpSpPr>
          <a:xfrm>
            <a:off x="-127008" y="4615004"/>
            <a:ext cx="9398022" cy="468724"/>
            <a:chOff x="204" y="0"/>
            <a:chExt cx="25061391" cy="1249931"/>
          </a:xfrm>
        </p:grpSpPr>
        <p:grpSp>
          <p:nvGrpSpPr>
            <p:cNvPr id="214" name="Google Shape;214;p21"/>
            <p:cNvGrpSpPr/>
            <p:nvPr/>
          </p:nvGrpSpPr>
          <p:grpSpPr>
            <a:xfrm rot="5400000">
              <a:off x="12002369" y="-11663474"/>
              <a:ext cx="1249931" cy="24576878"/>
              <a:chOff x="0" y="-38100"/>
              <a:chExt cx="246900" cy="4854692"/>
            </a:xfrm>
          </p:grpSpPr>
          <p:sp>
            <p:nvSpPr>
              <p:cNvPr id="215" name="Google Shape;215;p2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6" name="Google Shape;216;p2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7" name="Google Shape;217;p2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18" name="Google Shape;218;p2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19" name="Google Shape;219;p2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20" name="Google Shape;220;p21"/>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AFTERMATH</a:t>
            </a:r>
            <a:endParaRPr sz="700"/>
          </a:p>
        </p:txBody>
      </p:sp>
      <p:grpSp>
        <p:nvGrpSpPr>
          <p:cNvPr id="221" name="Google Shape;221;p21"/>
          <p:cNvGrpSpPr/>
          <p:nvPr/>
        </p:nvGrpSpPr>
        <p:grpSpPr>
          <a:xfrm>
            <a:off x="7929578" y="-49020"/>
            <a:ext cx="781313" cy="885635"/>
            <a:chOff x="0" y="-130721"/>
            <a:chExt cx="2083500" cy="2361695"/>
          </a:xfrm>
        </p:grpSpPr>
        <p:grpSp>
          <p:nvGrpSpPr>
            <p:cNvPr id="222" name="Google Shape;222;p21"/>
            <p:cNvGrpSpPr/>
            <p:nvPr/>
          </p:nvGrpSpPr>
          <p:grpSpPr>
            <a:xfrm>
              <a:off x="75599" y="-130721"/>
              <a:ext cx="1932614" cy="2361695"/>
              <a:chOff x="0" y="-47625"/>
              <a:chExt cx="704100" cy="860425"/>
            </a:xfrm>
          </p:grpSpPr>
          <p:sp>
            <p:nvSpPr>
              <p:cNvPr id="223" name="Google Shape;223;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4" name="Google Shape;224;p2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5" name="Google Shape;225;p2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8</a:t>
              </a:r>
              <a:endParaRPr sz="700">
                <a:solidFill>
                  <a:schemeClr val="lt1"/>
                </a:solidFill>
              </a:endParaRPr>
            </a:p>
          </p:txBody>
        </p:sp>
      </p:grpSp>
      <p:sp>
        <p:nvSpPr>
          <p:cNvPr id="226" name="Google Shape;226;p21"/>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27" name="Google Shape;227;p21"/>
          <p:cNvPicPr preferRelativeResize="0"/>
          <p:nvPr/>
        </p:nvPicPr>
        <p:blipFill>
          <a:blip r:embed="rId4">
            <a:alphaModFix/>
          </a:blip>
          <a:stretch>
            <a:fillRect/>
          </a:stretch>
        </p:blipFill>
        <p:spPr>
          <a:xfrm>
            <a:off x="5024823" y="1136856"/>
            <a:ext cx="3362904" cy="2044668"/>
          </a:xfrm>
          <a:prstGeom prst="rect">
            <a:avLst/>
          </a:prstGeom>
          <a:noFill/>
          <a:ln>
            <a:noFill/>
          </a:ln>
        </p:spPr>
      </p:pic>
      <p:sp>
        <p:nvSpPr>
          <p:cNvPr id="228" name="Google Shape;228;p21"/>
          <p:cNvSpPr txBox="1"/>
          <p:nvPr/>
        </p:nvSpPr>
        <p:spPr>
          <a:xfrm>
            <a:off x="4905675" y="3319300"/>
            <a:ext cx="3657600" cy="35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Bain News Service, “Adana - Street in Christian Quarter,” June 1909. Public Domain.</a:t>
            </a:r>
            <a:endParaRPr sz="12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